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6" r:id="rId3"/>
    <p:sldId id="309" r:id="rId4"/>
    <p:sldId id="301" r:id="rId5"/>
    <p:sldId id="299" r:id="rId6"/>
    <p:sldId id="302" r:id="rId7"/>
    <p:sldId id="303" r:id="rId8"/>
    <p:sldId id="304" r:id="rId9"/>
    <p:sldId id="306" r:id="rId10"/>
    <p:sldId id="305" r:id="rId11"/>
    <p:sldId id="307" r:id="rId12"/>
    <p:sldId id="310" r:id="rId13"/>
    <p:sldId id="308" r:id="rId14"/>
    <p:sldId id="312" r:id="rId15"/>
    <p:sldId id="313" r:id="rId16"/>
    <p:sldId id="257" r:id="rId17"/>
    <p:sldId id="311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485" autoAdjust="0"/>
    <p:restoredTop sz="94660"/>
  </p:normalViewPr>
  <p:slideViewPr>
    <p:cSldViewPr>
      <p:cViewPr varScale="1">
        <p:scale>
          <a:sx n="60" d="100"/>
          <a:sy n="60" d="100"/>
        </p:scale>
        <p:origin x="-92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4435113-5AA0-48B4-97FB-A0470CCDADE7}" type="datetimeFigureOut">
              <a:rPr lang="nl-NL" smtClean="0"/>
              <a:pPr/>
              <a:t>4-10-2015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8523FA-7A60-44BE-B6DF-970E8A0E75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rogressiefhollandskroon.nl/lidmaatschap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nl/url?sa=i&amp;rct=j&amp;q=&amp;esrc=s&amp;source=images&amp;cd=&amp;cad=rja&amp;uact=8&amp;ved=0CAcQjRxqFQoTCITp5pnlqMgCFQJSGgodtjgDlg&amp;url=http%3A%2F%2Fhettrainingsbureau.nl%2Fblog%2Fverantwoordelijkheid-geven-nemen-en-delen%2F&amp;psig=AFQjCNH-tGAE3KYI_-gvZGLig1LI8GMfUA&amp;ust=144404713234818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nl/url?sa=i&amp;rct=j&amp;q=&amp;esrc=s&amp;source=images&amp;cd=&amp;cad=rja&amp;uact=8&amp;ved=0CAcQjRxqFQoTCJ696LblqMgCFcPUGgodr8QJWg&amp;url=https%3A%2F%2Fwww.pinterest.com%2FMarlousvdwilk%2Fomdenken%2F&amp;psig=AFQjCNGBfwUIQViDKLeIBPlZDrZVzQCGoA&amp;ust=144404727112291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nl/url?sa=i&amp;rct=j&amp;q=&amp;esrc=s&amp;source=images&amp;cd=&amp;cad=rja&amp;uact=8&amp;ved=0CAcQjRxqFQoTCOqYq8LlqMgCFQrWGgodn2QMog&amp;url=http%3A%2F%2Fwww.nu91-leden.nl%2Fnews%2FPraat_mee_over_jouw_nieuwe_beroepscode%26id%3D1013&amp;psig=AFQjCNECTd_WWkJWRxqijjBG0YtCVdHrjQ&amp;ust=144404729301131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source=images&amp;cd=&amp;cad=rja&amp;uact=8&amp;ved=0CAcQjRxqFQoTCOqRiePjqMgCFUJNGgodInMIrQ&amp;url=http%3A%2F%2Fwww.josbosschaart.nl%2F4.htm&amp;bvm=bv.104317490,d.bGQ&amp;psig=AFQjCNGWdWmItRa-caEFyr0HvUHJ4EYJ6g&amp;ust=1444046819268674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&amp;esrc=s&amp;source=images&amp;cd=&amp;cad=rja&amp;uact=8&amp;ved=0CAcQjRxqFQoTCOT8nfnjqMgCFUjTGgodwRoElA&amp;url=http%3A%2F%2Fwww.tvc.nl%2Fnl%2Fnieuws%2Ftest-hoe-intens-beleef-jij-gevoelens&amp;bvm=bv.104317490,d.bGQ&amp;psig=AFQjCNH99cMiSBkSUOfeTDwNCPHeZ3vhIQ&amp;ust=144404686012059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atuturandablog.wordpress.com/2015/01/19/all-hail-empathy-hidden-knowledg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nl/url?sa=i&amp;rct=j&amp;q=&amp;esrc=s&amp;source=images&amp;cd=&amp;cad=rja&amp;uact=8&amp;ved=0CAcQjRxqFQoTCIbaqtLkqMgCFUEOGgodHBgDVg&amp;url=https%3A%2F%2Fwww.pinterest.com%2Fanneverab%2Fquotes%2F&amp;psig=AFQjCNHUc7MvaU0zqAEKaYl2Xx7jRDd-9A&amp;ust=144404704361394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79912" y="2002256"/>
            <a:ext cx="4719808" cy="2088232"/>
          </a:xfrm>
        </p:spPr>
        <p:txBody>
          <a:bodyPr>
            <a:normAutofit/>
          </a:bodyPr>
          <a:lstStyle/>
          <a:p>
            <a:r>
              <a:rPr lang="nl-NL" dirty="0"/>
              <a:t>Beroepshouding</a:t>
            </a:r>
            <a:br>
              <a:rPr lang="nl-NL" dirty="0"/>
            </a:br>
            <a:r>
              <a:rPr lang="nl-NL" dirty="0"/>
              <a:t>en  beroepscode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3354442" y="3539864"/>
            <a:ext cx="5114778" cy="1101248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Hoofdstuk 19 </a:t>
            </a:r>
            <a:endParaRPr lang="nl-NL" dirty="0"/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35794" y="4653136"/>
            <a:ext cx="2557389" cy="2109360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  <a:endParaRPr lang="nl-NL" dirty="0" smtClean="0"/>
          </a:p>
          <a:p>
            <a:r>
              <a:rPr lang="nl-NL" dirty="0" smtClean="0"/>
              <a:t>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Oktober </a:t>
            </a:r>
            <a:r>
              <a:rPr lang="nl-NL" dirty="0" smtClean="0"/>
              <a:t>2015</a:t>
            </a:r>
            <a:endParaRPr lang="nl-NL" dirty="0"/>
          </a:p>
        </p:txBody>
      </p:sp>
      <p:pic>
        <p:nvPicPr>
          <p:cNvPr id="1026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838" y="72008"/>
            <a:ext cx="275463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NL" dirty="0" smtClean="0"/>
              <a:t>chtheid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Jezelf </a:t>
            </a:r>
            <a:r>
              <a:rPr lang="nl-NL" dirty="0" smtClean="0"/>
              <a:t>durven zijn</a:t>
            </a:r>
          </a:p>
          <a:p>
            <a:r>
              <a:rPr lang="nl-NL" dirty="0" smtClean="0"/>
              <a:t>Jezelf accepteren zoals je bent</a:t>
            </a:r>
          </a:p>
          <a:p>
            <a:r>
              <a:rPr lang="nl-NL" dirty="0" smtClean="0"/>
              <a:t>Overeenstemming innerlijke belevingswereld en uiterlijk gedrag</a:t>
            </a:r>
          </a:p>
          <a:p>
            <a:r>
              <a:rPr lang="nl-NL" dirty="0" smtClean="0"/>
              <a:t>Harmonie in denken voelen en handelen</a:t>
            </a:r>
          </a:p>
          <a:p>
            <a:r>
              <a:rPr lang="nl-NL" dirty="0" smtClean="0"/>
              <a:t>Je respecteert je eigen gevoelens en emoties </a:t>
            </a:r>
          </a:p>
          <a:p>
            <a:r>
              <a:rPr lang="nl-NL" dirty="0" smtClean="0"/>
              <a:t>Schept vertrouwen</a:t>
            </a:r>
          </a:p>
          <a:p>
            <a:r>
              <a:rPr lang="nl-NL" dirty="0" smtClean="0"/>
              <a:t>Verbaal/non verbaal</a:t>
            </a:r>
          </a:p>
          <a:p>
            <a:r>
              <a:rPr lang="nl-NL" dirty="0" smtClean="0"/>
              <a:t>Echtheid versus spontaniteit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60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Betrokkenheid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9416"/>
            <a:ext cx="8219256" cy="4846320"/>
          </a:xfrm>
        </p:spPr>
        <p:txBody>
          <a:bodyPr/>
          <a:lstStyle/>
          <a:p>
            <a:r>
              <a:rPr lang="nl-NL" dirty="0" smtClean="0"/>
              <a:t>Komt tot uiting in je gedrag</a:t>
            </a:r>
          </a:p>
          <a:p>
            <a:r>
              <a:rPr lang="nl-NL" dirty="0" smtClean="0"/>
              <a:t>Belangrijk </a:t>
            </a:r>
            <a:r>
              <a:rPr lang="nl-NL" dirty="0" smtClean="0"/>
              <a:t>een evenwicht te hebben tussen betrokkenheid en distantie (afstand en nabijheid)</a:t>
            </a:r>
            <a:endParaRPr lang="nl-NL" dirty="0"/>
          </a:p>
          <a:p>
            <a:r>
              <a:rPr lang="nl-NL" dirty="0" smtClean="0"/>
              <a:t>Niet alleen voor anderen, maar ook voor jezelf </a:t>
            </a:r>
            <a:r>
              <a:rPr lang="nl-NL" dirty="0" smtClean="0"/>
              <a:t>zorgen</a:t>
            </a:r>
            <a:endParaRPr lang="nl-NL" dirty="0" smtClean="0"/>
          </a:p>
          <a:p>
            <a:r>
              <a:rPr lang="nl-NL" dirty="0" smtClean="0"/>
              <a:t>Voor jezelf durven opkomen, feedback geven en ontvangen</a:t>
            </a:r>
          </a:p>
          <a:p>
            <a:r>
              <a:rPr lang="nl-NL" dirty="0"/>
              <a:t>V</a:t>
            </a:r>
            <a:r>
              <a:rPr lang="nl-NL" dirty="0" smtClean="0"/>
              <a:t>ragen </a:t>
            </a:r>
            <a:r>
              <a:rPr lang="nl-NL" dirty="0" smtClean="0"/>
              <a:t>wat je rechten en plichten 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73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Afstand en Nabijheid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Bertrokken</a:t>
            </a:r>
            <a:endParaRPr lang="nl-NL" dirty="0" smtClean="0"/>
          </a:p>
          <a:p>
            <a:r>
              <a:rPr lang="nl-NL" dirty="0" smtClean="0"/>
              <a:t>Professioneel</a:t>
            </a:r>
          </a:p>
          <a:p>
            <a:r>
              <a:rPr lang="nl-NL" dirty="0" smtClean="0"/>
              <a:t>Zelfverantwoordelijk</a:t>
            </a:r>
          </a:p>
          <a:p>
            <a:r>
              <a:rPr lang="nl-NL" dirty="0" smtClean="0"/>
              <a:t>Taken en verantwoordelijkheden</a:t>
            </a:r>
          </a:p>
          <a:p>
            <a:r>
              <a:rPr lang="nl-NL" dirty="0" smtClean="0"/>
              <a:t>Beroepscode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7170" name="Picture 2" descr="http://www.progressiefhollandskroon.nl/uploads/1/4/7/2/14728266/6055270_ori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012762"/>
            <a:ext cx="3438329" cy="184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8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Verantwoordelijkheid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9416"/>
            <a:ext cx="8496944" cy="4846320"/>
          </a:xfrm>
        </p:spPr>
        <p:txBody>
          <a:bodyPr>
            <a:normAutofit/>
          </a:bodyPr>
          <a:lstStyle/>
          <a:p>
            <a:r>
              <a:rPr lang="nl-NL" sz="2400" dirty="0" smtClean="0"/>
              <a:t>Ieder mens is verantwoordelijk voor zijn eigen </a:t>
            </a:r>
            <a:r>
              <a:rPr lang="nl-NL" sz="2400" dirty="0" smtClean="0"/>
              <a:t>gedrag</a:t>
            </a:r>
            <a:endParaRPr lang="nl-NL" sz="2400" dirty="0"/>
          </a:p>
          <a:p>
            <a:r>
              <a:rPr lang="nl-NL" sz="2400" dirty="0" smtClean="0"/>
              <a:t>Je bent in je werk verantwoordelijk voor jouw taken</a:t>
            </a:r>
          </a:p>
          <a:p>
            <a:pPr lvl="1"/>
            <a:r>
              <a:rPr lang="nl-NL" sz="2200" dirty="0" smtClean="0"/>
              <a:t>Je voelt je soms verantwoordelijk voor </a:t>
            </a:r>
            <a:r>
              <a:rPr lang="nl-NL" sz="2200" dirty="0" smtClean="0"/>
              <a:t>meer dingen</a:t>
            </a:r>
            <a:endParaRPr lang="nl-NL" sz="2200" dirty="0" smtClean="0"/>
          </a:p>
          <a:p>
            <a:r>
              <a:rPr lang="nl-NL" sz="2400" dirty="0" smtClean="0"/>
              <a:t>Het </a:t>
            </a:r>
            <a:r>
              <a:rPr lang="nl-NL" sz="2400" dirty="0"/>
              <a:t>is belangrijk de taken </a:t>
            </a:r>
            <a:r>
              <a:rPr lang="nl-NL" sz="2400" dirty="0" smtClean="0"/>
              <a:t>en verantwoordelijkheden </a:t>
            </a:r>
            <a:endParaRPr lang="nl-NL" sz="2400" dirty="0"/>
          </a:p>
          <a:p>
            <a:pPr marL="0" indent="0">
              <a:buFont typeface="Wingdings 2"/>
              <a:buNone/>
            </a:pPr>
            <a:r>
              <a:rPr lang="nl-NL" sz="2400" dirty="0"/>
              <a:t> </a:t>
            </a:r>
            <a:r>
              <a:rPr lang="nl-NL" sz="2400" dirty="0"/>
              <a:t>  van verschillende werkers/functies op elkaar af te  </a:t>
            </a:r>
          </a:p>
          <a:p>
            <a:pPr marL="0" indent="0">
              <a:buFont typeface="Wingdings 2"/>
              <a:buNone/>
            </a:pPr>
            <a:r>
              <a:rPr lang="nl-NL" sz="2400" dirty="0"/>
              <a:t>   stemmen</a:t>
            </a:r>
            <a:endParaRPr lang="nl-NL" sz="2400" dirty="0"/>
          </a:p>
        </p:txBody>
      </p:sp>
      <p:pic>
        <p:nvPicPr>
          <p:cNvPr id="8194" name="Picture 2" descr="http://hettrainingsbureau.nl/wp-content/uploads/2014/07/Screenshot-2014-07-13-11.33.22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247775"/>
            <a:ext cx="3720455" cy="261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7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Kunnen handelen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Actief handelen</a:t>
            </a:r>
          </a:p>
          <a:p>
            <a:r>
              <a:rPr lang="nl-NL" dirty="0" smtClean="0"/>
              <a:t>Initiatieven</a:t>
            </a:r>
          </a:p>
          <a:p>
            <a:r>
              <a:rPr lang="nl-NL" dirty="0" smtClean="0"/>
              <a:t>Durven en Doen</a:t>
            </a:r>
          </a:p>
          <a:p>
            <a:pPr lvl="1"/>
            <a:r>
              <a:rPr lang="nl-NL" dirty="0" smtClean="0"/>
              <a:t>Bespreekbaar maken</a:t>
            </a:r>
          </a:p>
          <a:p>
            <a:pPr lvl="1"/>
            <a:r>
              <a:rPr lang="nl-NL" dirty="0" smtClean="0"/>
              <a:t>Tactvol</a:t>
            </a:r>
          </a:p>
          <a:p>
            <a:pPr lvl="1"/>
            <a:r>
              <a:rPr lang="nl-NL" dirty="0" smtClean="0"/>
              <a:t>Duidelijk</a:t>
            </a:r>
          </a:p>
          <a:p>
            <a:pPr lvl="1"/>
            <a:r>
              <a:rPr lang="nl-NL" dirty="0" smtClean="0"/>
              <a:t>Eerlijk</a:t>
            </a:r>
          </a:p>
          <a:p>
            <a:pPr lvl="1"/>
            <a:r>
              <a:rPr lang="nl-NL" dirty="0" smtClean="0"/>
              <a:t>Directe houding</a:t>
            </a:r>
          </a:p>
          <a:p>
            <a:r>
              <a:rPr lang="nl-NL" dirty="0" smtClean="0"/>
              <a:t>Feedback</a:t>
            </a:r>
          </a:p>
          <a:p>
            <a:r>
              <a:rPr lang="nl-NL" dirty="0" smtClean="0"/>
              <a:t>Functionele houding</a:t>
            </a:r>
          </a:p>
          <a:p>
            <a:pPr lvl="1"/>
            <a:r>
              <a:rPr lang="nl-NL" dirty="0" smtClean="0"/>
              <a:t>Emoties niet leidend voor gedrag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1969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Geduld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9416"/>
            <a:ext cx="8075240" cy="4846320"/>
          </a:xfrm>
        </p:spPr>
        <p:txBody>
          <a:bodyPr>
            <a:normAutofit/>
          </a:bodyPr>
          <a:lstStyle/>
          <a:p>
            <a:r>
              <a:rPr lang="nl-NL" dirty="0" smtClean="0">
                <a:sym typeface="Wingdings" pitchFamily="2" charset="2"/>
              </a:rPr>
              <a:t>Juiste </a:t>
            </a:r>
            <a:r>
              <a:rPr lang="nl-NL" dirty="0" smtClean="0">
                <a:sym typeface="Wingdings" pitchFamily="2" charset="2"/>
              </a:rPr>
              <a:t>moment afwachten om te doen wat nodig is</a:t>
            </a:r>
          </a:p>
          <a:p>
            <a:r>
              <a:rPr lang="nl-NL" dirty="0" smtClean="0">
                <a:sym typeface="Wingdings" pitchFamily="2" charset="2"/>
              </a:rPr>
              <a:t>Methodisch werken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Ongeduld </a:t>
            </a:r>
            <a:r>
              <a:rPr lang="nl-NL" dirty="0" smtClean="0">
                <a:sym typeface="Wingdings" pitchFamily="2" charset="2"/>
              </a:rPr>
              <a:t>is </a:t>
            </a:r>
            <a:r>
              <a:rPr lang="nl-NL" dirty="0" smtClean="0">
                <a:sym typeface="Wingdings" pitchFamily="2" charset="2"/>
              </a:rPr>
              <a:t>onrust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Je </a:t>
            </a:r>
            <a:r>
              <a:rPr lang="nl-NL" dirty="0" smtClean="0">
                <a:sym typeface="Wingdings" pitchFamily="2" charset="2"/>
              </a:rPr>
              <a:t>gaat opgejaagd en haastig en soms misschien onbeheerst te </a:t>
            </a:r>
            <a:r>
              <a:rPr lang="nl-NL" dirty="0" smtClean="0">
                <a:sym typeface="Wingdings" pitchFamily="2" charset="2"/>
              </a:rPr>
              <a:t>werk</a:t>
            </a:r>
            <a:endParaRPr lang="nl-NL" dirty="0" smtClean="0">
              <a:sym typeface="Wingdings" pitchFamily="2" charset="2"/>
            </a:endParaRPr>
          </a:p>
          <a:p>
            <a:pPr lvl="1"/>
            <a:r>
              <a:rPr lang="nl-NL" dirty="0" smtClean="0">
                <a:sym typeface="Wingdings" pitchFamily="2" charset="2"/>
              </a:rPr>
              <a:t>Respect en inleven in de </a:t>
            </a:r>
            <a:r>
              <a:rPr lang="nl-NL" dirty="0" smtClean="0">
                <a:sym typeface="Wingdings" pitchFamily="2" charset="2"/>
              </a:rPr>
              <a:t>zorgvrager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Grenzen aangeven</a:t>
            </a:r>
            <a:endParaRPr lang="nl-NL" dirty="0" smtClean="0">
              <a:sym typeface="Wingdings" pitchFamily="2" charset="2"/>
            </a:endParaRPr>
          </a:p>
        </p:txBody>
      </p:sp>
      <p:pic>
        <p:nvPicPr>
          <p:cNvPr id="9218" name="Picture 2" descr="https://s-media-cache-ak0.pinimg.com/236x/23/72/7d/23727df6f580a2b7ef8529b8b79be0e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65104"/>
            <a:ext cx="22479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5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Beroepscode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Bevat </a:t>
            </a:r>
            <a:r>
              <a:rPr lang="nl-NL" dirty="0" smtClean="0"/>
              <a:t>Waarden en Normen</a:t>
            </a:r>
          </a:p>
          <a:p>
            <a:r>
              <a:rPr lang="nl-NL" dirty="0" smtClean="0"/>
              <a:t>Richtlijnen waaraan verpleegkundigen hun handelen kunnen toetsen</a:t>
            </a:r>
          </a:p>
          <a:p>
            <a:r>
              <a:rPr lang="nl-NL" dirty="0" smtClean="0"/>
              <a:t>Garantie voor professionele beroepsuitoefening</a:t>
            </a:r>
          </a:p>
          <a:p>
            <a:pPr lvl="1"/>
            <a:r>
              <a:rPr lang="nl-NL" dirty="0" smtClean="0"/>
              <a:t>Zie Nationale Verpleegkundige Beroepscode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</p:txBody>
      </p:sp>
      <p:pic>
        <p:nvPicPr>
          <p:cNvPr id="10242" name="Picture 2" descr="http://www.nu91-leden.nl/uploads/news/101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9895">
            <a:off x="6487267" y="3835071"/>
            <a:ext cx="19050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Pagina 148</a:t>
            </a:r>
          </a:p>
          <a:p>
            <a:pPr lvl="1"/>
            <a:r>
              <a:rPr lang="nl-NL" dirty="0" smtClean="0"/>
              <a:t>Opdracht </a:t>
            </a:r>
          </a:p>
          <a:p>
            <a:pPr lvl="2"/>
            <a:r>
              <a:rPr lang="nl-NL" dirty="0" smtClean="0"/>
              <a:t>1 t/m 3</a:t>
            </a:r>
          </a:p>
          <a:p>
            <a:pPr lvl="2"/>
            <a:r>
              <a:rPr lang="nl-NL" dirty="0" smtClean="0"/>
              <a:t>5 t/m 8</a:t>
            </a:r>
          </a:p>
          <a:p>
            <a:pPr lvl="2"/>
            <a:r>
              <a:rPr lang="nl-NL" dirty="0" smtClean="0"/>
              <a:t>10 &amp; 11</a:t>
            </a:r>
            <a:endParaRPr lang="nl-NL" dirty="0" smtClean="0"/>
          </a:p>
        </p:txBody>
      </p:sp>
      <p:pic>
        <p:nvPicPr>
          <p:cNvPr id="4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25820">
            <a:off x="6855753" y="4184670"/>
            <a:ext cx="2176166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1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6255488" cy="1362075"/>
          </a:xfrm>
        </p:spPr>
        <p:txBody>
          <a:bodyPr vert="horz" lIns="45720" tIns="0" rIns="45720" bIns="0" anchor="b" anchorCtr="0">
            <a:normAutofit/>
          </a:bodyPr>
          <a:lstStyle/>
          <a:p>
            <a:pPr algn="l"/>
            <a:r>
              <a:rPr lang="nl-NL" sz="3800" dirty="0"/>
              <a:t>Beroepshouding</a:t>
            </a:r>
            <a:endParaRPr lang="nl-NL" sz="38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5536" y="1772816"/>
            <a:ext cx="7772400" cy="1080120"/>
          </a:xfrm>
        </p:spPr>
        <p:txBody>
          <a:bodyPr>
            <a:normAutofit/>
          </a:bodyPr>
          <a:lstStyle/>
          <a:p>
            <a:pPr marL="274320" indent="-274320" algn="l">
              <a:buFont typeface="Wingdings 2"/>
              <a:buChar char=""/>
            </a:pPr>
            <a:r>
              <a:rPr lang="nl-NL" sz="2600" dirty="0">
                <a:sym typeface="Wingdings" pitchFamily="2" charset="2"/>
              </a:rPr>
              <a:t>Bepaalde houding waarover je in </a:t>
            </a:r>
            <a:r>
              <a:rPr lang="nl-NL" sz="2600" dirty="0" smtClean="0">
                <a:sym typeface="Wingdings" pitchFamily="2" charset="2"/>
              </a:rPr>
              <a:t>je beroep </a:t>
            </a:r>
            <a:r>
              <a:rPr lang="nl-NL" sz="2600" dirty="0">
                <a:sym typeface="Wingdings" pitchFamily="2" charset="2"/>
              </a:rPr>
              <a:t>dient te beschikken</a:t>
            </a:r>
            <a:endParaRPr lang="nl-NL" sz="2600" dirty="0"/>
          </a:p>
        </p:txBody>
      </p:sp>
      <p:pic>
        <p:nvPicPr>
          <p:cNvPr id="2052" name="Picture 4" descr="http://www.josbosschaart.nl/001_RBIAdam-image-TVZNEW100687I0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433" y="4595535"/>
            <a:ext cx="4020447" cy="202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83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Aspecten van de beroepshouding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Gevoelsmatig aspect </a:t>
            </a:r>
          </a:p>
          <a:p>
            <a:pPr marL="589788" lvl="1" indent="-342900"/>
            <a:r>
              <a:rPr lang="nl-NL" dirty="0"/>
              <a:t>J</a:t>
            </a:r>
            <a:r>
              <a:rPr lang="nl-NL" dirty="0" smtClean="0"/>
              <a:t>e </a:t>
            </a:r>
            <a:r>
              <a:rPr lang="nl-NL" dirty="0" smtClean="0"/>
              <a:t>houding wordt bepaald door </a:t>
            </a:r>
            <a:r>
              <a:rPr lang="nl-NL" dirty="0" smtClean="0"/>
              <a:t>het </a:t>
            </a:r>
            <a:r>
              <a:rPr lang="nl-NL" dirty="0" smtClean="0"/>
              <a:t>gevoel dat de ander oproept</a:t>
            </a:r>
          </a:p>
          <a:p>
            <a:r>
              <a:rPr lang="nl-NL" dirty="0"/>
              <a:t>V</a:t>
            </a:r>
            <a:r>
              <a:rPr lang="nl-NL" dirty="0" smtClean="0"/>
              <a:t>erstandelijk aspect</a:t>
            </a:r>
          </a:p>
          <a:p>
            <a:pPr lvl="1"/>
            <a:r>
              <a:rPr lang="nl-NL" dirty="0" smtClean="0"/>
              <a:t>Je </a:t>
            </a:r>
            <a:r>
              <a:rPr lang="nl-NL" dirty="0" smtClean="0"/>
              <a:t>houding wordt bepaald </a:t>
            </a:r>
            <a:r>
              <a:rPr lang="nl-NL" dirty="0" smtClean="0"/>
              <a:t>door wat je van de ander </a:t>
            </a:r>
            <a:r>
              <a:rPr lang="nl-NL" dirty="0" smtClean="0"/>
              <a:t>weet</a:t>
            </a:r>
          </a:p>
          <a:p>
            <a:r>
              <a:rPr lang="nl-NL" dirty="0"/>
              <a:t>E</a:t>
            </a:r>
            <a:r>
              <a:rPr lang="nl-NL" dirty="0" smtClean="0"/>
              <a:t>thisch aspect</a:t>
            </a:r>
          </a:p>
          <a:p>
            <a:pPr lvl="1"/>
            <a:r>
              <a:rPr lang="nl-NL" dirty="0" smtClean="0"/>
              <a:t>Je </a:t>
            </a:r>
            <a:r>
              <a:rPr lang="nl-NL" dirty="0" smtClean="0"/>
              <a:t>houding wordt bepaald door wat </a:t>
            </a:r>
            <a:r>
              <a:rPr lang="nl-NL" dirty="0" smtClean="0"/>
              <a:t>jij </a:t>
            </a:r>
            <a:r>
              <a:rPr lang="nl-NL" dirty="0" smtClean="0"/>
              <a:t>wel en niet belangrijk vindt, door datgene </a:t>
            </a:r>
            <a:r>
              <a:rPr lang="nl-NL" dirty="0" smtClean="0"/>
              <a:t>waaraan </a:t>
            </a:r>
            <a:r>
              <a:rPr lang="nl-NL" dirty="0" smtClean="0"/>
              <a:t>je waarde hecht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177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Beroepshouding/Grondhouding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Ontwikkeling beroepshouding/grondhouding heeft vooral te maken met jezelf</a:t>
            </a:r>
          </a:p>
          <a:p>
            <a:r>
              <a:rPr lang="nl-NL" dirty="0" smtClean="0"/>
              <a:t>Je instelling ten opzichte van een ander</a:t>
            </a:r>
          </a:p>
          <a:p>
            <a:pPr lvl="1"/>
            <a:r>
              <a:rPr lang="nl-NL" dirty="0"/>
              <a:t>G</a:t>
            </a:r>
            <a:r>
              <a:rPr lang="nl-NL" dirty="0" smtClean="0"/>
              <a:t>evoelens</a:t>
            </a:r>
          </a:p>
          <a:p>
            <a:pPr lvl="1"/>
            <a:r>
              <a:rPr lang="nl-NL" dirty="0" smtClean="0"/>
              <a:t>Gedachten</a:t>
            </a:r>
          </a:p>
          <a:p>
            <a:pPr lvl="1"/>
            <a:r>
              <a:rPr lang="nl-NL" dirty="0" smtClean="0"/>
              <a:t>Houding en gedrag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098" name="Picture 2" descr="http://www.tvc.nl/public/files/images/emotie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461072"/>
            <a:ext cx="2208287" cy="220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Verpleegkundige Beroepshouding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Respect tonen</a:t>
            </a:r>
          </a:p>
          <a:p>
            <a:r>
              <a:rPr lang="nl-NL" dirty="0" smtClean="0"/>
              <a:t>Inlevingsvermogen/empathie</a:t>
            </a:r>
          </a:p>
          <a:p>
            <a:r>
              <a:rPr lang="nl-NL" dirty="0" smtClean="0"/>
              <a:t>Open staan</a:t>
            </a:r>
          </a:p>
          <a:p>
            <a:r>
              <a:rPr lang="nl-NL" dirty="0" smtClean="0"/>
              <a:t>Echtheid</a:t>
            </a:r>
          </a:p>
          <a:p>
            <a:r>
              <a:rPr lang="nl-NL" dirty="0" smtClean="0"/>
              <a:t>Betrokkenheid tonen</a:t>
            </a:r>
          </a:p>
          <a:p>
            <a:r>
              <a:rPr lang="nl-NL" dirty="0" smtClean="0"/>
              <a:t>Verantwoordelijkheid dragen voor</a:t>
            </a:r>
          </a:p>
          <a:p>
            <a:r>
              <a:rPr lang="nl-NL" dirty="0" smtClean="0"/>
              <a:t>Kunnen handelen</a:t>
            </a:r>
          </a:p>
          <a:p>
            <a:r>
              <a:rPr lang="nl-NL" dirty="0" smtClean="0"/>
              <a:t>Geduld</a:t>
            </a:r>
          </a:p>
          <a:p>
            <a:r>
              <a:rPr lang="nl-NL" dirty="0" smtClean="0"/>
              <a:t>Visie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7255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Respect tonen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Mensen zichzelf laten zijn, in hun waarde laten</a:t>
            </a:r>
            <a:endParaRPr lang="nl-NL" dirty="0"/>
          </a:p>
          <a:p>
            <a:r>
              <a:rPr lang="nl-NL" dirty="0" smtClean="0"/>
              <a:t>Je dringt de ander jouw waarden en normen niet op, je dwingt hem niet te veranderen</a:t>
            </a:r>
          </a:p>
          <a:p>
            <a:r>
              <a:rPr lang="nl-NL" dirty="0" smtClean="0"/>
              <a:t>Niet </a:t>
            </a:r>
            <a:r>
              <a:rPr lang="nl-NL" dirty="0" smtClean="0"/>
              <a:t>alles wat een ander doet of vraagt, hoef je te </a:t>
            </a:r>
            <a:r>
              <a:rPr lang="nl-NL" dirty="0" smtClean="0"/>
              <a:t>accepteren</a:t>
            </a:r>
            <a:endParaRPr lang="nl-NL" dirty="0"/>
          </a:p>
          <a:p>
            <a:r>
              <a:rPr lang="nl-NL" dirty="0" smtClean="0"/>
              <a:t>Je grenzen bewaken heeft te maken met zelfrespect</a:t>
            </a:r>
          </a:p>
          <a:p>
            <a:pPr lvl="1"/>
            <a:r>
              <a:rPr lang="nl-NL" dirty="0" smtClean="0"/>
              <a:t>Als je bepaald gedrag niet accepteert, maak dan duidelijk dat het enkel om dat ene gedrag gaat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532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143000"/>
          </a:xfrm>
        </p:spPr>
        <p:txBody>
          <a:bodyPr>
            <a:noAutofit/>
          </a:bodyPr>
          <a:lstStyle/>
          <a:p>
            <a:r>
              <a:rPr lang="nl-NL" dirty="0" smtClean="0"/>
              <a:t>Inlevingsvermogen/empathie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859216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Je </a:t>
            </a:r>
            <a:r>
              <a:rPr lang="nl-NL" dirty="0" smtClean="0"/>
              <a:t>kunnen verplaatsen in iemand anders, in zijn gedachten, gevoelens en </a:t>
            </a:r>
            <a:r>
              <a:rPr lang="nl-NL" dirty="0" smtClean="0"/>
              <a:t>belevingswereld</a:t>
            </a:r>
            <a:endParaRPr lang="nl-NL" dirty="0" smtClean="0"/>
          </a:p>
          <a:p>
            <a:r>
              <a:rPr lang="nl-NL" dirty="0" smtClean="0"/>
              <a:t>Dit moet zichtbaar zijn in jouw gedrag</a:t>
            </a:r>
          </a:p>
          <a:p>
            <a:pPr lvl="1"/>
            <a:r>
              <a:rPr lang="nl-NL" sz="2600" dirty="0"/>
              <a:t>Gevolg</a:t>
            </a:r>
          </a:p>
          <a:p>
            <a:pPr lvl="1"/>
            <a:r>
              <a:rPr lang="nl-NL" sz="2600" dirty="0" smtClean="0"/>
              <a:t>De zorgvrager voelt zich begrepen</a:t>
            </a:r>
          </a:p>
          <a:p>
            <a:pPr lvl="1"/>
            <a:r>
              <a:rPr lang="nl-NL" sz="2600" dirty="0" smtClean="0"/>
              <a:t>De zorgvrager zal ook meer openstaan voor </a:t>
            </a:r>
            <a:r>
              <a:rPr lang="nl-NL" sz="2600" dirty="0" smtClean="0"/>
              <a:t>jou</a:t>
            </a:r>
            <a:endParaRPr lang="nl-NL" dirty="0"/>
          </a:p>
        </p:txBody>
      </p:sp>
      <p:pic>
        <p:nvPicPr>
          <p:cNvPr id="5122" name="Picture 2" descr="https://atuturandablog.files.wordpress.com/2015/01/empathi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53136"/>
            <a:ext cx="3000375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9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Empathisch </a:t>
            </a:r>
            <a:r>
              <a:rPr lang="nl-NL" dirty="0" smtClean="0"/>
              <a:t>handelen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609416"/>
            <a:ext cx="8147248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De gedachte dat je je pas kunt inleven in anderen als jij hetzelfde hebt meegemaakt is onjuist</a:t>
            </a:r>
          </a:p>
          <a:p>
            <a:r>
              <a:rPr lang="nl-NL" dirty="0" smtClean="0"/>
              <a:t>Hetzelfde meemaken wil niet zeggen hetzelfde ervaren</a:t>
            </a:r>
          </a:p>
          <a:p>
            <a:r>
              <a:rPr lang="nl-NL" dirty="0" smtClean="0"/>
              <a:t>Elke werkelijkheid is anders</a:t>
            </a:r>
          </a:p>
          <a:p>
            <a:r>
              <a:rPr lang="nl-NL" dirty="0" smtClean="0"/>
              <a:t>Vertrouwen</a:t>
            </a:r>
          </a:p>
          <a:p>
            <a:r>
              <a:rPr lang="nl-NL" dirty="0" smtClean="0"/>
              <a:t>Bereidheid om in de huid van een ander te kruipen</a:t>
            </a:r>
          </a:p>
          <a:p>
            <a:r>
              <a:rPr lang="nl-NL" dirty="0" smtClean="0"/>
              <a:t>Serieus nemen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79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s-media-cache-ak0.pinimg.com/236x/c6/2d/f9/c62df90f788ea095e2ac7d9d6fd654d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77840"/>
            <a:ext cx="1743844" cy="24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staan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Aandacht gericht op de ander</a:t>
            </a:r>
          </a:p>
          <a:p>
            <a:pPr lvl="1"/>
            <a:r>
              <a:rPr lang="nl-NL" dirty="0" smtClean="0"/>
              <a:t>Je luistert naar woorden, </a:t>
            </a:r>
            <a:r>
              <a:rPr lang="nl-NL" dirty="0" smtClean="0"/>
              <a:t>toon, tussen </a:t>
            </a:r>
            <a:r>
              <a:rPr lang="nl-NL" dirty="0" smtClean="0"/>
              <a:t>de regels </a:t>
            </a:r>
            <a:r>
              <a:rPr lang="nl-NL" dirty="0" smtClean="0"/>
              <a:t>door</a:t>
            </a:r>
            <a:endParaRPr lang="nl-NL" dirty="0" smtClean="0"/>
          </a:p>
          <a:p>
            <a:pPr lvl="1"/>
            <a:r>
              <a:rPr lang="nl-NL" dirty="0" smtClean="0"/>
              <a:t>Zonder </a:t>
            </a:r>
            <a:r>
              <a:rPr lang="nl-NL" dirty="0" smtClean="0"/>
              <a:t>vooroordeel</a:t>
            </a:r>
            <a:endParaRPr lang="nl-NL" dirty="0" smtClean="0"/>
          </a:p>
          <a:p>
            <a:pPr lvl="1"/>
            <a:r>
              <a:rPr lang="nl-NL" dirty="0" smtClean="0"/>
              <a:t>Voorzichtig met conclusies en vooraannames</a:t>
            </a:r>
          </a:p>
          <a:p>
            <a:pPr lvl="1"/>
            <a:r>
              <a:rPr lang="nl-NL" dirty="0" smtClean="0"/>
              <a:t>Je eigen grenzen bewaken en </a:t>
            </a:r>
            <a:r>
              <a:rPr lang="nl-NL" dirty="0" smtClean="0"/>
              <a:t>aangeven</a:t>
            </a:r>
            <a:endParaRPr lang="nl-NL" dirty="0"/>
          </a:p>
          <a:p>
            <a:pPr lvl="1"/>
            <a:r>
              <a:rPr lang="nl-NL" dirty="0" smtClean="0"/>
              <a:t>Openstaan </a:t>
            </a:r>
            <a:r>
              <a:rPr lang="nl-NL" dirty="0" smtClean="0"/>
              <a:t>en empathie gaan hand in hand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03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513</TotalTime>
  <Words>518</Words>
  <Application>Microsoft Office PowerPoint</Application>
  <PresentationFormat>Diavoorstelling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Overvloed</vt:lpstr>
      <vt:lpstr>Beroepshouding en  beroepscode </vt:lpstr>
      <vt:lpstr>Beroepshouding</vt:lpstr>
      <vt:lpstr>Aspecten van de beroepshouding</vt:lpstr>
      <vt:lpstr>Beroepshouding/Grondhouding</vt:lpstr>
      <vt:lpstr>Verpleegkundige Beroepshouding</vt:lpstr>
      <vt:lpstr>Respect tonen</vt:lpstr>
      <vt:lpstr>Inlevingsvermogen/empathie</vt:lpstr>
      <vt:lpstr>Empathisch handelen</vt:lpstr>
      <vt:lpstr>Open staan</vt:lpstr>
      <vt:lpstr>Echtheid</vt:lpstr>
      <vt:lpstr>Betrokkenheid</vt:lpstr>
      <vt:lpstr>Afstand en Nabijheid</vt:lpstr>
      <vt:lpstr>Verantwoordelijkheid</vt:lpstr>
      <vt:lpstr>Kunnen handelen</vt:lpstr>
      <vt:lpstr>Geduld</vt:lpstr>
      <vt:lpstr>Beroepscode</vt:lpstr>
      <vt:lpstr>Opdracht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Vier levensdomeinen</dc:title>
  <dc:creator>sanpaul</dc:creator>
  <cp:lastModifiedBy>C.A. Hogenbirk</cp:lastModifiedBy>
  <cp:revision>62</cp:revision>
  <dcterms:created xsi:type="dcterms:W3CDTF">2012-09-30T11:50:40Z</dcterms:created>
  <dcterms:modified xsi:type="dcterms:W3CDTF">2015-10-04T12:15:37Z</dcterms:modified>
</cp:coreProperties>
</file>